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DM Sans Semi Bold" panose="020B0604020202020204" charset="0"/>
      <p:bold r:id="rId15"/>
    </p:embeddedFont>
    <p:embeddedFont>
      <p:font typeface="Inter Medium" panose="020B0604020202020204" charset="0"/>
      <p:bold r:id="rId1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45650"/>
            <a:ext cx="7556421" cy="28351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Design and Implementation of an Automated Sorting System Using Mechatronics Principles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209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653891"/>
            <a:ext cx="7556421" cy="13468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Introduction to Automated Sorting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6280190" y="2323862"/>
            <a:ext cx="7556421" cy="103441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Traditional manual sorting methods are often slow and error-prone. They require significant labor. Integrating mechatronics principles can streamline operations.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80190" y="3600688"/>
            <a:ext cx="75564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Automated sorting reduces human intervention. It enhances efficiency in various applications, using sensors, actuators, and controllers.</a:t>
            </a:r>
            <a:endParaRPr lang="en-US" sz="1650" dirty="0"/>
          </a:p>
        </p:txBody>
      </p:sp>
      <p:sp>
        <p:nvSpPr>
          <p:cNvPr id="6" name="Shape 3"/>
          <p:cNvSpPr/>
          <p:nvPr/>
        </p:nvSpPr>
        <p:spPr>
          <a:xfrm>
            <a:off x="6280190" y="4532709"/>
            <a:ext cx="3670578" cy="1586151"/>
          </a:xfrm>
          <a:prstGeom prst="roundRect">
            <a:avLst>
              <a:gd name="adj" fmla="val 2038"/>
            </a:avLst>
          </a:prstGeom>
          <a:solidFill>
            <a:srgbClr val="F2EEEE"/>
          </a:solidFill>
        </p:spPr>
      </p:sp>
      <p:sp>
        <p:nvSpPr>
          <p:cNvPr id="7" name="Text 4"/>
          <p:cNvSpPr/>
          <p:nvPr/>
        </p:nvSpPr>
        <p:spPr>
          <a:xfrm>
            <a:off x="6495574" y="4748093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Reduced Errors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6495574" y="5213866"/>
            <a:ext cx="3239810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Automated systems minimize manual errors.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10166152" y="4532709"/>
            <a:ext cx="3670578" cy="1586151"/>
          </a:xfrm>
          <a:prstGeom prst="roundRect">
            <a:avLst>
              <a:gd name="adj" fmla="val 2038"/>
            </a:avLst>
          </a:prstGeom>
          <a:solidFill>
            <a:srgbClr val="F2EEEE"/>
          </a:solidFill>
        </p:spPr>
      </p:sp>
      <p:sp>
        <p:nvSpPr>
          <p:cNvPr id="10" name="Text 7"/>
          <p:cNvSpPr/>
          <p:nvPr/>
        </p:nvSpPr>
        <p:spPr>
          <a:xfrm>
            <a:off x="10381536" y="4748093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Increased Speed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381536" y="5213866"/>
            <a:ext cx="3239810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Sorting is completed faster than manual.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80190" y="6334244"/>
            <a:ext cx="7556421" cy="1241346"/>
          </a:xfrm>
          <a:prstGeom prst="roundRect">
            <a:avLst>
              <a:gd name="adj" fmla="val 2604"/>
            </a:avLst>
          </a:prstGeom>
          <a:solidFill>
            <a:srgbClr val="F2EEEE"/>
          </a:solidFill>
        </p:spPr>
      </p:sp>
      <p:sp>
        <p:nvSpPr>
          <p:cNvPr id="13" name="Text 10"/>
          <p:cNvSpPr/>
          <p:nvPr/>
        </p:nvSpPr>
        <p:spPr>
          <a:xfrm>
            <a:off x="6495574" y="6549628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Lower Labor Costs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6495574" y="7015401"/>
            <a:ext cx="7125653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Reduced need for manual labor.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5842"/>
            <a:ext cx="10075783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Hardware and Software Components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38249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The automated system integrates specific hardware and software components for effective sorting. These components work together to detect, process, and sort objects.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346019"/>
            <a:ext cx="3157657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Hardware Components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92716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Metal sensors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69362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Servo motors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11560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STM </a:t>
            </a:r>
            <a:r>
              <a:rPr lang="en-US" sz="1750" b="1" dirty="0">
                <a:ea typeface="Inter Medium" panose="020B0604020202020204" charset="0"/>
                <a:cs typeface="Inter Medium" panose="02000503000000020004" pitchFamily="34" charset="-120"/>
              </a:rPr>
              <a:t>32 controller</a:t>
            </a:r>
            <a:endParaRPr lang="en-US" sz="1750" b="1" dirty="0">
              <a:ea typeface="Inter Medium" panose="020B06040202020202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346019"/>
            <a:ext cx="306550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Software Components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927163"/>
            <a:ext cx="624470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Python language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84296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25460"/>
            <a:ext cx="3685937" cy="4607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Sorting Procedure</a:t>
            </a:r>
            <a:endParaRPr lang="en-US" sz="2900" dirty="0"/>
          </a:p>
        </p:txBody>
      </p:sp>
      <p:sp>
        <p:nvSpPr>
          <p:cNvPr id="4" name="Text 1"/>
          <p:cNvSpPr/>
          <p:nvPr/>
        </p:nvSpPr>
        <p:spPr>
          <a:xfrm>
            <a:off x="793790" y="3407331"/>
            <a:ext cx="13042821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The automated sorting system follows a structured process. This process ensures accurate and efficient sorting of objects based on material and color.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808928"/>
            <a:ext cx="737116" cy="88451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52005" y="3956328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Object Placement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1752005" y="4275058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Place object on conveyor belt</a:t>
            </a:r>
            <a:endParaRPr lang="en-US" sz="11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3444"/>
            <a:ext cx="737116" cy="884515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752005" y="4840843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Color Sorting</a:t>
            </a:r>
            <a:endParaRPr lang="en-US" sz="1450" dirty="0"/>
          </a:p>
        </p:txBody>
      </p:sp>
      <p:sp>
        <p:nvSpPr>
          <p:cNvPr id="10" name="Text 5"/>
          <p:cNvSpPr/>
          <p:nvPr/>
        </p:nvSpPr>
        <p:spPr>
          <a:xfrm>
            <a:off x="1752005" y="5159573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Color sensor detects object color</a:t>
            </a:r>
            <a:endParaRPr lang="en-US" sz="11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77959"/>
            <a:ext cx="737116" cy="884515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752005" y="5725358"/>
            <a:ext cx="1842968" cy="23038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Final Sorting</a:t>
            </a:r>
            <a:endParaRPr lang="en-US" sz="1450" dirty="0"/>
          </a:p>
        </p:txBody>
      </p:sp>
      <p:sp>
        <p:nvSpPr>
          <p:cNvPr id="13" name="Text 7"/>
          <p:cNvSpPr/>
          <p:nvPr/>
        </p:nvSpPr>
        <p:spPr>
          <a:xfrm>
            <a:off x="1752005" y="6044089"/>
            <a:ext cx="12084606" cy="2357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Sorting arm moves object to correct bucket</a:t>
            </a:r>
            <a:endParaRPr lang="en-US" sz="11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8958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Model Working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51365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96941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587472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2357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441633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059686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67773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working">
            <a:hlinkClick r:id="" action="ppaction://media"/>
            <a:extLst>
              <a:ext uri="{FF2B5EF4-FFF2-40B4-BE49-F238E27FC236}">
                <a16:creationId xmlns:a16="http://schemas.microsoft.com/office/drawing/2014/main" id="{FF0F0143-5A81-4DEE-A443-11651C21E3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34031" y="2400260"/>
            <a:ext cx="6461125" cy="48466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9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2895"/>
            <a:ext cx="690526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Outcomes of Automation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301835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Implementing an automated sorting system yields several key benefits. These outcomes improve operational efficiency and overall productivity.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45694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4439483"/>
            <a:ext cx="2291953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Increased Efficiency</a:t>
            </a:r>
            <a:endParaRPr lang="en-US" sz="22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12304" y="364569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439483"/>
            <a:ext cx="2292072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Higher Accuracy</a:t>
            </a:r>
            <a:endParaRPr lang="en-US" sz="22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4538" y="3645694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1544538" y="4439483"/>
            <a:ext cx="2291953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Minimal Human Intervention</a:t>
            </a:r>
            <a:endParaRPr lang="en-US" sz="22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5828586"/>
            <a:ext cx="566976" cy="56697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6280190" y="6622375"/>
            <a:ext cx="2291953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Scalability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3110"/>
            <a:ext cx="7377232" cy="6734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Future Scope and Expansion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2069663"/>
            <a:ext cx="7556421" cy="689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The potential for expanding the automated sorting system is significant. Future developments can enhance functionality and applicability.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1036201" y="3001685"/>
            <a:ext cx="30480" cy="4154805"/>
          </a:xfrm>
          <a:prstGeom prst="roundRect">
            <a:avLst>
              <a:gd name="adj" fmla="val 106046"/>
            </a:avLst>
          </a:prstGeom>
          <a:solidFill>
            <a:srgbClr val="D8D4D4"/>
          </a:solidFill>
        </p:spPr>
      </p:sp>
      <p:sp>
        <p:nvSpPr>
          <p:cNvPr id="6" name="Shape 3"/>
          <p:cNvSpPr/>
          <p:nvPr/>
        </p:nvSpPr>
        <p:spPr>
          <a:xfrm>
            <a:off x="1248132" y="3471267"/>
            <a:ext cx="646390" cy="30480"/>
          </a:xfrm>
          <a:prstGeom prst="roundRect">
            <a:avLst>
              <a:gd name="adj" fmla="val 106046"/>
            </a:avLst>
          </a:prstGeom>
          <a:solidFill>
            <a:srgbClr val="D8D4D4"/>
          </a:solidFill>
        </p:spPr>
      </p:sp>
      <p:sp>
        <p:nvSpPr>
          <p:cNvPr id="7" name="Shape 4"/>
          <p:cNvSpPr/>
          <p:nvPr/>
        </p:nvSpPr>
        <p:spPr>
          <a:xfrm>
            <a:off x="793790" y="3244096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8" name="Text 5"/>
          <p:cNvSpPr/>
          <p:nvPr/>
        </p:nvSpPr>
        <p:spPr>
          <a:xfrm>
            <a:off x="874633" y="3284518"/>
            <a:ext cx="323136" cy="4039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500" dirty="0"/>
          </a:p>
        </p:txBody>
      </p:sp>
      <p:sp>
        <p:nvSpPr>
          <p:cNvPr id="9" name="Text 6"/>
          <p:cNvSpPr/>
          <p:nvPr/>
        </p:nvSpPr>
        <p:spPr>
          <a:xfrm>
            <a:off x="2113598" y="3217069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AI Integration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2113598" y="3682841"/>
            <a:ext cx="6236613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Use AI for object recognition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1248132" y="4927997"/>
            <a:ext cx="646390" cy="30480"/>
          </a:xfrm>
          <a:prstGeom prst="roundRect">
            <a:avLst>
              <a:gd name="adj" fmla="val 106046"/>
            </a:avLst>
          </a:prstGeom>
          <a:solidFill>
            <a:srgbClr val="D8D4D4"/>
          </a:solidFill>
        </p:spPr>
      </p:sp>
      <p:sp>
        <p:nvSpPr>
          <p:cNvPr id="12" name="Shape 9"/>
          <p:cNvSpPr/>
          <p:nvPr/>
        </p:nvSpPr>
        <p:spPr>
          <a:xfrm>
            <a:off x="793790" y="4700826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3" name="Text 10"/>
          <p:cNvSpPr/>
          <p:nvPr/>
        </p:nvSpPr>
        <p:spPr>
          <a:xfrm>
            <a:off x="874633" y="4741247"/>
            <a:ext cx="323136" cy="4039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2113598" y="4673798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Improved Sensors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2113598" y="5139571"/>
            <a:ext cx="6236613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Enhance sensor accuracy</a:t>
            </a:r>
            <a:endParaRPr lang="en-US" sz="1650" dirty="0"/>
          </a:p>
        </p:txBody>
      </p:sp>
      <p:sp>
        <p:nvSpPr>
          <p:cNvPr id="16" name="Shape 13"/>
          <p:cNvSpPr/>
          <p:nvPr/>
        </p:nvSpPr>
        <p:spPr>
          <a:xfrm>
            <a:off x="1248132" y="6384727"/>
            <a:ext cx="646390" cy="30480"/>
          </a:xfrm>
          <a:prstGeom prst="roundRect">
            <a:avLst>
              <a:gd name="adj" fmla="val 106046"/>
            </a:avLst>
          </a:prstGeom>
          <a:solidFill>
            <a:srgbClr val="D8D4D4"/>
          </a:solidFill>
        </p:spPr>
      </p:sp>
      <p:sp>
        <p:nvSpPr>
          <p:cNvPr id="17" name="Shape 14"/>
          <p:cNvSpPr/>
          <p:nvPr/>
        </p:nvSpPr>
        <p:spPr>
          <a:xfrm>
            <a:off x="793790" y="6157555"/>
            <a:ext cx="484823" cy="484823"/>
          </a:xfrm>
          <a:prstGeom prst="roundRect">
            <a:avLst>
              <a:gd name="adj" fmla="val 6667"/>
            </a:avLst>
          </a:prstGeom>
          <a:solidFill>
            <a:srgbClr val="F2EEEE"/>
          </a:solidFill>
        </p:spPr>
      </p:sp>
      <p:sp>
        <p:nvSpPr>
          <p:cNvPr id="18" name="Text 15"/>
          <p:cNvSpPr/>
          <p:nvPr/>
        </p:nvSpPr>
        <p:spPr>
          <a:xfrm>
            <a:off x="874633" y="6197977"/>
            <a:ext cx="323136" cy="4039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500" dirty="0"/>
          </a:p>
        </p:txBody>
      </p:sp>
      <p:sp>
        <p:nvSpPr>
          <p:cNvPr id="19" name="Text 16"/>
          <p:cNvSpPr/>
          <p:nvPr/>
        </p:nvSpPr>
        <p:spPr>
          <a:xfrm>
            <a:off x="2113598" y="6130528"/>
            <a:ext cx="2693551" cy="3365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Scalability</a:t>
            </a:r>
            <a:endParaRPr lang="en-US" sz="2100" dirty="0"/>
          </a:p>
        </p:txBody>
      </p:sp>
      <p:sp>
        <p:nvSpPr>
          <p:cNvPr id="20" name="Text 17"/>
          <p:cNvSpPr/>
          <p:nvPr/>
        </p:nvSpPr>
        <p:spPr>
          <a:xfrm>
            <a:off x="2113598" y="6596301"/>
            <a:ext cx="6236613" cy="34480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64646"/>
                </a:solidFill>
                <a:latin typeface="Inter Medium" panose="02000503000000020004" pitchFamily="34" charset="0"/>
                <a:ea typeface="Inter Medium" panose="02000503000000020004" pitchFamily="34" charset="-122"/>
                <a:cs typeface="Inter Medium" panose="02000503000000020004" pitchFamily="34" charset="-120"/>
              </a:rPr>
              <a:t>Expand system for larger operations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74100"/>
            <a:ext cx="8489275" cy="9782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                      </a:t>
            </a:r>
            <a:r>
              <a:rPr lang="en-US" sz="6150" b="1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 Thank You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4592479"/>
            <a:ext cx="130428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263</Words>
  <Application>Microsoft Office PowerPoint</Application>
  <PresentationFormat>Custom</PresentationFormat>
  <Paragraphs>53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DM Sans Semi Bold</vt:lpstr>
      <vt:lpstr>Arial</vt:lpstr>
      <vt:lpstr>Inter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Tejas Ghost 👻</cp:lastModifiedBy>
  <cp:revision>4</cp:revision>
  <dcterms:created xsi:type="dcterms:W3CDTF">2025-03-21T14:06:00Z</dcterms:created>
  <dcterms:modified xsi:type="dcterms:W3CDTF">2025-04-07T07:33:05Z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20BC514CA2E846EBA0FB0A5A117A212D_13</vt:lpwstr>
  </property>
  <property fmtid="{D5CDD505-2E9C-101B-9397-08002B2CF9AE}" pid="3" name="KSOProductBuildVer">
    <vt:lpwstr>1033-12.2.0.20326</vt:lpwstr>
  </property>
</Properties>
</file>